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notesMasterIdLst>
    <p:notesMasterId r:id="rId29"/>
  </p:notesMasterIdLst>
  <p:sldIdLst>
    <p:sldId id="257" r:id="rId3"/>
    <p:sldId id="292" r:id="rId4"/>
    <p:sldId id="259" r:id="rId5"/>
    <p:sldId id="278" r:id="rId6"/>
    <p:sldId id="260" r:id="rId7"/>
    <p:sldId id="262" r:id="rId8"/>
    <p:sldId id="263" r:id="rId9"/>
    <p:sldId id="286" r:id="rId10"/>
    <p:sldId id="266" r:id="rId11"/>
    <p:sldId id="264" r:id="rId12"/>
    <p:sldId id="265" r:id="rId13"/>
    <p:sldId id="267" r:id="rId14"/>
    <p:sldId id="289" r:id="rId15"/>
    <p:sldId id="290" r:id="rId16"/>
    <p:sldId id="279" r:id="rId17"/>
    <p:sldId id="269" r:id="rId18"/>
    <p:sldId id="280" r:id="rId19"/>
    <p:sldId id="271" r:id="rId20"/>
    <p:sldId id="281" r:id="rId21"/>
    <p:sldId id="273" r:id="rId22"/>
    <p:sldId id="282" r:id="rId23"/>
    <p:sldId id="284" r:id="rId24"/>
    <p:sldId id="287" r:id="rId25"/>
    <p:sldId id="288" r:id="rId26"/>
    <p:sldId id="275" r:id="rId27"/>
    <p:sldId id="276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84" autoAdjust="0"/>
  </p:normalViewPr>
  <p:slideViewPr>
    <p:cSldViewPr>
      <p:cViewPr>
        <p:scale>
          <a:sx n="66" d="100"/>
          <a:sy n="66" d="100"/>
        </p:scale>
        <p:origin x="-1506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7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3B92D6-E180-4506-A633-63031FFBA41C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B698D-91ED-40AA-9105-2EA8EB4328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979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s-help://MS.SQLCC.v10/MS.SQLSVR.v10.en/s10de_0evalplan/html/26b28045-c3c2-465a-b564-bf2189e93fdc.htm" TargetMode="External"/><Relationship Id="rId7" Type="http://schemas.openxmlformats.org/officeDocument/2006/relationships/image" Target="../media/image8.png"/><Relationship Id="rId2" Type="http://schemas.openxmlformats.org/officeDocument/2006/relationships/hyperlink" Target="ms-help://MS.SQLCC.v9/MS.SQLSVR.v9.en/udb9/html/26b28045-c3c2-465a-b564-bf2189e93fdc.htm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hyperlink" Target="ms-help://MS.SQLCC.v10/MS.SQLSVR.v10.en/s10de_0evalplan/html/1efeba1f-f848-4861-9af3-594e5ab3b597.htm" TargetMode="External"/><Relationship Id="rId4" Type="http://schemas.openxmlformats.org/officeDocument/2006/relationships/hyperlink" Target="ms-help://MS.SQLCC.v9/MS.SQLSVR.v9.en/udb9/html/1efeba1f-f848-4861-9af3-594e5ab3b597.htm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Table Indexing for the </a:t>
            </a:r>
            <a:br>
              <a:rPr lang="en-US" dirty="0" smtClean="0"/>
            </a:br>
            <a:r>
              <a:rPr lang="en-US" dirty="0" smtClean="0"/>
              <a:t>.NET Developer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Denny Cherry</a:t>
            </a:r>
          </a:p>
          <a:p>
            <a:r>
              <a:rPr lang="en-US" dirty="0"/>
              <a:t>mrdenny@mrdenny.com</a:t>
            </a:r>
          </a:p>
          <a:p>
            <a:r>
              <a:rPr lang="en-US" dirty="0"/>
              <a:t>twitter.com/</a:t>
            </a:r>
            <a:r>
              <a:rPr lang="en-US" dirty="0" err="1"/>
              <a:t>mrdenny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Full Text Indexes (SQL 2005 and below)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Created and managed outside of the database via Microsoft Search Service</a:t>
            </a:r>
          </a:p>
          <a:p>
            <a:r>
              <a:rPr lang="en-US" dirty="0" smtClean="0"/>
              <a:t>Backed up with the database (starting in SQL 2005)</a:t>
            </a:r>
          </a:p>
          <a:p>
            <a:r>
              <a:rPr lang="en-US" dirty="0" smtClean="0"/>
              <a:t>Searches entire index and returns all matches, which you then filter against your normal table to return correct set of rows.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Full Text Indexes (SQL 2008 and up)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stored within the database</a:t>
            </a:r>
          </a:p>
          <a:p>
            <a:r>
              <a:rPr lang="en-US" dirty="0" smtClean="0"/>
              <a:t>Command is still parsed via MS Search service, but looking is done natively</a:t>
            </a:r>
          </a:p>
          <a:p>
            <a:r>
              <a:rPr lang="en-US" dirty="0" smtClean="0"/>
              <a:t>Full text search now only searches the required subset of rows</a:t>
            </a:r>
          </a:p>
          <a:p>
            <a:r>
              <a:rPr lang="en-US" dirty="0" smtClean="0"/>
              <a:t>When creating your indexes use an identity field as the key to improve </a:t>
            </a:r>
            <a:r>
              <a:rPr lang="en-US" smtClean="0"/>
              <a:t>query performance.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Allows you to index specific nodes of the XML document</a:t>
            </a:r>
          </a:p>
          <a:p>
            <a:r>
              <a:rPr lang="en-US" dirty="0" smtClean="0"/>
              <a:t>249 XML Indexes pre table</a:t>
            </a:r>
          </a:p>
          <a:p>
            <a:r>
              <a:rPr lang="en-US" dirty="0" smtClean="0"/>
              <a:t>Requires a Clustered Index on the table</a:t>
            </a:r>
          </a:p>
          <a:p>
            <a:r>
              <a:rPr lang="en-US" dirty="0" smtClean="0"/>
              <a:t>Each xml column can have a single primary XML index and multiple secondary XML indexes</a:t>
            </a:r>
          </a:p>
          <a:p>
            <a:r>
              <a:rPr lang="en-US" dirty="0" smtClean="0"/>
              <a:t>XML Indexes can only be created on a single XML Column</a:t>
            </a:r>
          </a:p>
          <a:p>
            <a:r>
              <a:rPr lang="en-US" dirty="0" smtClean="0"/>
              <a:t>No online rebuilds</a:t>
            </a:r>
          </a:p>
          <a:p>
            <a:r>
              <a:rPr lang="en-US" dirty="0" smtClean="0"/>
              <a:t>Not available for XML variables. </a:t>
            </a:r>
            <a:r>
              <a:rPr lang="en-US" smtClean="0"/>
              <a:t>Only used on tables.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XML 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created creates a hidden node table</a:t>
            </a:r>
          </a:p>
          <a:p>
            <a:pPr lvl="1"/>
            <a:r>
              <a:rPr lang="en-US" dirty="0" smtClean="0"/>
              <a:t>Contains base table primary key and 12 columns of info about every node within the XML value</a:t>
            </a:r>
          </a:p>
          <a:p>
            <a:r>
              <a:rPr lang="en-US" dirty="0" smtClean="0"/>
              <a:t>Effectively the clustered index on the node table</a:t>
            </a:r>
          </a:p>
          <a:p>
            <a:pPr lvl="1"/>
            <a:r>
              <a:rPr lang="en-US" dirty="0" smtClean="0"/>
              <a:t>Base Table Clustered Index Value</a:t>
            </a:r>
          </a:p>
          <a:p>
            <a:pPr lvl="1"/>
            <a:r>
              <a:rPr lang="en-US" dirty="0" smtClean="0"/>
              <a:t>Node id from the node table</a:t>
            </a:r>
          </a:p>
          <a:p>
            <a:r>
              <a:rPr lang="en-US" dirty="0" smtClean="0"/>
              <a:t>Increases storage 200-500%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7704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Secondary XML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Non-Clustered Indexes on the hidden node table</a:t>
            </a:r>
          </a:p>
          <a:p>
            <a:r>
              <a:rPr lang="en-US" dirty="0" smtClean="0"/>
              <a:t>Three kinds of secondary indexes</a:t>
            </a:r>
          </a:p>
          <a:p>
            <a:pPr lvl="1"/>
            <a:r>
              <a:rPr lang="en-US" dirty="0" smtClean="0"/>
              <a:t>PATH index on the node id (path) and the value</a:t>
            </a:r>
          </a:p>
          <a:p>
            <a:pPr lvl="1"/>
            <a:r>
              <a:rPr lang="en-US" dirty="0" smtClean="0"/>
              <a:t>VALUE index is on the value and the node id (path)</a:t>
            </a:r>
          </a:p>
          <a:p>
            <a:pPr lvl="1"/>
            <a:r>
              <a:rPr lang="en-US" dirty="0" smtClean="0"/>
              <a:t>PROPERTY index is on the base table’s clustered index, node id (path) and the value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5419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the different kinds of indexes</a:t>
            </a:r>
          </a:p>
          <a:p>
            <a:r>
              <a:rPr lang="en-US" b="1" dirty="0" smtClean="0"/>
              <a:t>Common Misconceptions about indexes</a:t>
            </a:r>
          </a:p>
          <a:p>
            <a:r>
              <a:rPr lang="en-US" dirty="0" smtClean="0"/>
              <a:t>Downsides to indexes</a:t>
            </a:r>
          </a:p>
          <a:p>
            <a:r>
              <a:rPr lang="en-US" dirty="0" smtClean="0"/>
              <a:t>Introduce advanced index tuning techniques</a:t>
            </a:r>
          </a:p>
          <a:p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Misconceptions about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Indexes don’t require maintenance</a:t>
            </a:r>
          </a:p>
          <a:p>
            <a:r>
              <a:rPr lang="en-US" dirty="0" smtClean="0"/>
              <a:t>If I create one index for each column in my where clause I’ll be fine</a:t>
            </a:r>
          </a:p>
          <a:p>
            <a:r>
              <a:rPr lang="en-US" dirty="0" smtClean="0"/>
              <a:t>The table is sorted based on the order of the Clustered Index</a:t>
            </a:r>
          </a:p>
          <a:p>
            <a:r>
              <a:rPr lang="en-US" dirty="0" smtClean="0"/>
              <a:t>Clustered Indexes are required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the different kinds of indexes</a:t>
            </a:r>
          </a:p>
          <a:p>
            <a:r>
              <a:rPr lang="en-US" dirty="0" smtClean="0"/>
              <a:t>Common Misconceptions about indexes</a:t>
            </a:r>
          </a:p>
          <a:p>
            <a:r>
              <a:rPr lang="en-US" b="1" dirty="0" smtClean="0"/>
              <a:t>Downsides to indexes</a:t>
            </a:r>
          </a:p>
          <a:p>
            <a:r>
              <a:rPr lang="en-US" dirty="0" smtClean="0"/>
              <a:t>Introduce advanced index tuning techniques</a:t>
            </a:r>
          </a:p>
          <a:p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Downsides to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Indexes take up space</a:t>
            </a:r>
          </a:p>
          <a:p>
            <a:pPr lvl="1"/>
            <a:r>
              <a:rPr lang="en-US" dirty="0" smtClean="0"/>
              <a:t>On large complex databases the indexes can take up more space than the table</a:t>
            </a:r>
          </a:p>
          <a:p>
            <a:pPr lvl="1"/>
            <a:r>
              <a:rPr lang="en-US" dirty="0" smtClean="0"/>
              <a:t>Data is duplicated in each index which contains the column</a:t>
            </a:r>
          </a:p>
          <a:p>
            <a:r>
              <a:rPr lang="en-US" dirty="0" smtClean="0"/>
              <a:t>Indexes slow down insert, update, delete (especially full text indexes) statements</a:t>
            </a:r>
          </a:p>
          <a:p>
            <a:r>
              <a:rPr lang="en-US" dirty="0" smtClean="0"/>
              <a:t>Using the wrong index can be slower than using no index</a:t>
            </a:r>
          </a:p>
          <a:p>
            <a:r>
              <a:rPr lang="en-US" dirty="0" smtClean="0"/>
              <a:t>Encrypted data can’t be effectively indexed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the different kinds of indexes</a:t>
            </a:r>
          </a:p>
          <a:p>
            <a:r>
              <a:rPr lang="en-US" dirty="0" smtClean="0"/>
              <a:t>Common Misconceptions about indexes</a:t>
            </a:r>
          </a:p>
          <a:p>
            <a:r>
              <a:rPr lang="en-US" dirty="0" smtClean="0"/>
              <a:t>Downsides to indexes</a:t>
            </a:r>
          </a:p>
          <a:p>
            <a:r>
              <a:rPr lang="en-US" b="1" dirty="0" smtClean="0"/>
              <a:t>Introduce advanced index tuning techniques</a:t>
            </a:r>
          </a:p>
          <a:p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Author or Coauthor of 4 books</a:t>
            </a:r>
          </a:p>
          <a:p>
            <a:r>
              <a:rPr lang="en-US" dirty="0" smtClean="0"/>
              <a:t>6+ SQL Mag articles</a:t>
            </a:r>
          </a:p>
          <a:p>
            <a:r>
              <a:rPr lang="en-US" dirty="0" smtClean="0"/>
              <a:t>Dozens of other articles</a:t>
            </a:r>
          </a:p>
          <a:p>
            <a:r>
              <a:rPr lang="en-US" dirty="0" smtClean="0"/>
              <a:t>Microsoft MVP since Oct 2008</a:t>
            </a:r>
          </a:p>
          <a:p>
            <a:r>
              <a:rPr lang="en-US" dirty="0" smtClean="0"/>
              <a:t>Microsoft Certified Master</a:t>
            </a:r>
          </a:p>
          <a:p>
            <a:r>
              <a:rPr lang="en-US" dirty="0" smtClean="0"/>
              <a:t>Founder of SQL Excursions</a:t>
            </a:r>
          </a:p>
          <a:p>
            <a:r>
              <a:rPr lang="en-US" dirty="0" smtClean="0"/>
              <a:t>Sr. DBA for Phreesia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2</a:t>
            </a:fld>
            <a:endParaRPr lang="en-US"/>
          </a:p>
        </p:txBody>
      </p:sp>
      <p:pic>
        <p:nvPicPr>
          <p:cNvPr id="1026" name="Picture 2" descr="C:\Users\dcherry\Pictures\MVP_Horizontal_FullColo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91201"/>
            <a:ext cx="1619250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cherry\Pictures\MCM 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791200"/>
            <a:ext cx="2574132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680" y="2235532"/>
            <a:ext cx="2306560" cy="2849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1" y="3070337"/>
            <a:ext cx="2325624" cy="2859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005" y="1192038"/>
            <a:ext cx="2316091" cy="2859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068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Advanced Index Tuning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Fillfactor</a:t>
            </a:r>
            <a:endParaRPr lang="en-US" dirty="0" smtClean="0"/>
          </a:p>
          <a:p>
            <a:pPr lvl="1"/>
            <a:r>
              <a:rPr lang="en-US" dirty="0" smtClean="0"/>
              <a:t>Tells the SQL Server how much free space to leave in the leaf level pages.</a:t>
            </a:r>
          </a:p>
          <a:p>
            <a:r>
              <a:rPr lang="en-US" dirty="0" smtClean="0"/>
              <a:t>Padding</a:t>
            </a:r>
          </a:p>
          <a:p>
            <a:pPr lvl="1"/>
            <a:r>
              <a:rPr lang="en-US" dirty="0" smtClean="0"/>
              <a:t>Tells the SQL Server to use the </a:t>
            </a:r>
            <a:r>
              <a:rPr lang="en-US" dirty="0" err="1" smtClean="0"/>
              <a:t>Fillfactor</a:t>
            </a:r>
            <a:r>
              <a:rPr lang="en-US" dirty="0" smtClean="0"/>
              <a:t> setting to leave free space in the intermediate-level pages.</a:t>
            </a:r>
          </a:p>
          <a:p>
            <a:r>
              <a:rPr lang="en-US" dirty="0" smtClean="0"/>
              <a:t>Online Rebuilds</a:t>
            </a:r>
          </a:p>
          <a:p>
            <a:r>
              <a:rPr lang="en-US" dirty="0" smtClean="0"/>
              <a:t>Data Compression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the Advanced Index Tuning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CREATE INDEX </a:t>
            </a:r>
            <a:r>
              <a:rPr lang="en-US" dirty="0" err="1" smtClean="0"/>
              <a:t>MyIndex</a:t>
            </a:r>
            <a:r>
              <a:rPr lang="en-US" dirty="0" smtClean="0"/>
              <a:t> ON </a:t>
            </a:r>
            <a:r>
              <a:rPr lang="en-US" dirty="0" err="1" smtClean="0"/>
              <a:t>dbo.MyTable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ON (Col1, Col5, Col3)</a:t>
            </a:r>
          </a:p>
          <a:p>
            <a:pPr>
              <a:buNone/>
            </a:pPr>
            <a:r>
              <a:rPr lang="en-US" dirty="0" smtClean="0"/>
              <a:t>INCLUDE (Col4, Col2)</a:t>
            </a:r>
          </a:p>
          <a:p>
            <a:pPr>
              <a:buNone/>
            </a:pPr>
            <a:r>
              <a:rPr lang="en-US" dirty="0" smtClean="0"/>
              <a:t>WHERE Col6 = ‘Value3’</a:t>
            </a:r>
          </a:p>
          <a:p>
            <a:pPr>
              <a:buNone/>
            </a:pPr>
            <a:r>
              <a:rPr lang="en-US" dirty="0" smtClean="0"/>
              <a:t>WITH (FILLFACTOR=70, PAD_INDEX=ON, ONLINE=ON, DATA_COMPRESSION = ROW | PAGE);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Index B-Tree Layout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/>
              <a:t>Clustered (BOL </a:t>
            </a:r>
            <a:r>
              <a:rPr lang="en-US" sz="2000" dirty="0" smtClean="0">
                <a:hlinkClick r:id="rId2"/>
              </a:rPr>
              <a:t>2005 </a:t>
            </a:r>
            <a:r>
              <a:rPr lang="en-US" sz="2000" dirty="0" smtClean="0"/>
              <a:t>/ </a:t>
            </a:r>
            <a:r>
              <a:rPr lang="en-US" sz="2000" dirty="0" smtClean="0">
                <a:hlinkClick r:id="rId3"/>
              </a:rPr>
              <a:t>2008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Non-Clustered (BOL </a:t>
            </a:r>
            <a:r>
              <a:rPr lang="en-US" sz="2000" dirty="0" smtClean="0">
                <a:hlinkClick r:id="rId4"/>
              </a:rPr>
              <a:t>2005 </a:t>
            </a:r>
            <a:r>
              <a:rPr lang="en-US" sz="2000" dirty="0" smtClean="0"/>
              <a:t>/ </a:t>
            </a:r>
            <a:r>
              <a:rPr lang="en-US" sz="2000" dirty="0" smtClean="0">
                <a:solidFill>
                  <a:schemeClr val="accent1"/>
                </a:solidFill>
                <a:hlinkClick r:id="rId5"/>
              </a:rPr>
              <a:t>2008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pic>
        <p:nvPicPr>
          <p:cNvPr id="7" name="Content Placeholder 6" descr="page levels (clustered).bmp"/>
          <p:cNvPicPr>
            <a:picLocks noGrp="1" noChangeAspect="1"/>
          </p:cNvPicPr>
          <p:nvPr>
            <p:ph sz="quarter" idx="2"/>
          </p:nvPr>
        </p:nvPicPr>
        <p:blipFill>
          <a:blip r:embed="rId6"/>
          <a:stretch>
            <a:fillRect/>
          </a:stretch>
        </p:blipFill>
        <p:spPr>
          <a:xfrm>
            <a:off x="683332" y="2514600"/>
            <a:ext cx="3587924" cy="3846513"/>
          </a:xfrm>
        </p:spPr>
      </p:pic>
      <p:pic>
        <p:nvPicPr>
          <p:cNvPr id="8" name="Content Placeholder 7" descr="page levels (non-clustered).bmp"/>
          <p:cNvPicPr>
            <a:picLocks noGrp="1" noChangeAspect="1"/>
          </p:cNvPicPr>
          <p:nvPr>
            <p:ph sz="quarter" idx="4"/>
          </p:nvPr>
        </p:nvPicPr>
        <p:blipFill>
          <a:blip r:embed="rId7"/>
          <a:stretch>
            <a:fillRect/>
          </a:stretch>
        </p:blipFill>
        <p:spPr>
          <a:xfrm>
            <a:off x="4645025" y="2589963"/>
            <a:ext cx="4041775" cy="3695786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large are my indexes?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*</a:t>
            </a:r>
          </a:p>
          <a:p>
            <a:r>
              <a:rPr lang="en-US" dirty="0" smtClean="0"/>
              <a:t>FROM </a:t>
            </a:r>
            <a:r>
              <a:rPr lang="en-US" dirty="0" err="1" smtClean="0"/>
              <a:t>sys.dm_db_index_physical_stats</a:t>
            </a:r>
            <a:r>
              <a:rPr lang="en-US" dirty="0" smtClean="0"/>
              <a:t> (</a:t>
            </a:r>
            <a:r>
              <a:rPr lang="en-US" dirty="0" err="1" smtClean="0"/>
              <a:t>db_id</a:t>
            </a:r>
            <a:r>
              <a:rPr lang="en-US" dirty="0" smtClean="0"/>
              <a:t>(), </a:t>
            </a:r>
            <a:r>
              <a:rPr lang="en-US" dirty="0" err="1" smtClean="0"/>
              <a:t>object_id</a:t>
            </a:r>
            <a:r>
              <a:rPr lang="en-US" dirty="0" smtClean="0"/>
              <a:t>(‘</a:t>
            </a:r>
            <a:r>
              <a:rPr lang="en-US" dirty="0" err="1" smtClean="0"/>
              <a:t>table_name</a:t>
            </a:r>
            <a:r>
              <a:rPr lang="en-US" dirty="0" smtClean="0"/>
              <a:t>’), null, null, ‘detailed’)</a:t>
            </a:r>
          </a:p>
          <a:p>
            <a:pPr lvl="1"/>
            <a:r>
              <a:rPr lang="en-US" dirty="0" smtClean="0"/>
              <a:t>Database Id</a:t>
            </a:r>
          </a:p>
          <a:p>
            <a:pPr lvl="1"/>
            <a:r>
              <a:rPr lang="en-US" dirty="0" smtClean="0"/>
              <a:t>Object Id</a:t>
            </a:r>
          </a:p>
          <a:p>
            <a:pPr lvl="1"/>
            <a:r>
              <a:rPr lang="en-US" dirty="0" smtClean="0"/>
              <a:t>Index Id</a:t>
            </a:r>
          </a:p>
          <a:p>
            <a:pPr lvl="1"/>
            <a:r>
              <a:rPr lang="en-US" dirty="0" smtClean="0"/>
              <a:t>Partition Number</a:t>
            </a:r>
          </a:p>
          <a:p>
            <a:pPr lvl="1"/>
            <a:r>
              <a:rPr lang="en-US" dirty="0" smtClean="0"/>
              <a:t>Mode (NULL | Limited, Sampled, Detailed)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6397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dcherry\AppData\Local\Microsoft\Windows\Temporary Internet Files\Content.IE5\RH7CPF54\MC900311806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011998"/>
            <a:ext cx="4343400" cy="4687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Indexes are being used?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3276600" cy="4389120"/>
          </a:xfrm>
        </p:spPr>
        <p:txBody>
          <a:bodyPr>
            <a:normAutofit fontScale="25000" lnSpcReduction="20000"/>
          </a:bodyPr>
          <a:lstStyle/>
          <a:p>
            <a:r>
              <a:rPr lang="en-US" sz="2000" dirty="0"/>
              <a:t>DECLARE @</a:t>
            </a:r>
            <a:r>
              <a:rPr lang="en-US" sz="2000" dirty="0" err="1"/>
              <a:t>dbid</a:t>
            </a:r>
            <a:r>
              <a:rPr lang="en-US" sz="2000" dirty="0"/>
              <a:t> INT</a:t>
            </a:r>
          </a:p>
          <a:p>
            <a:r>
              <a:rPr lang="en-US" sz="2000" dirty="0"/>
              <a:t>    , @</a:t>
            </a:r>
            <a:r>
              <a:rPr lang="en-US" sz="2000" dirty="0" err="1"/>
              <a:t>dbName</a:t>
            </a:r>
            <a:r>
              <a:rPr lang="en-US" sz="2000" dirty="0"/>
              <a:t> VARCHAR(100);</a:t>
            </a:r>
          </a:p>
          <a:p>
            <a:r>
              <a:rPr lang="en-US" sz="2000" dirty="0"/>
              <a:t> </a:t>
            </a:r>
          </a:p>
          <a:p>
            <a:r>
              <a:rPr lang="en-US" sz="2000" dirty="0"/>
              <a:t>SELECT @</a:t>
            </a:r>
            <a:r>
              <a:rPr lang="en-US" sz="2000" dirty="0" err="1"/>
              <a:t>dbid</a:t>
            </a:r>
            <a:r>
              <a:rPr lang="en-US" sz="2000" dirty="0"/>
              <a:t> = DB_ID()</a:t>
            </a:r>
          </a:p>
          <a:p>
            <a:r>
              <a:rPr lang="en-US" sz="2000" dirty="0"/>
              <a:t>    , @</a:t>
            </a:r>
            <a:r>
              <a:rPr lang="en-US" sz="2000" dirty="0" err="1"/>
              <a:t>dbName</a:t>
            </a:r>
            <a:r>
              <a:rPr lang="en-US" sz="2000" dirty="0"/>
              <a:t> = DB_NAME();</a:t>
            </a:r>
          </a:p>
          <a:p>
            <a:r>
              <a:rPr lang="en-US" sz="2000" dirty="0"/>
              <a:t> </a:t>
            </a:r>
          </a:p>
          <a:p>
            <a:r>
              <a:rPr lang="en-US" sz="2000" dirty="0"/>
              <a:t>WITH </a:t>
            </a:r>
            <a:r>
              <a:rPr lang="en-US" sz="2000" dirty="0" err="1"/>
              <a:t>partitionCTE</a:t>
            </a:r>
            <a:r>
              <a:rPr lang="en-US" sz="2000" dirty="0"/>
              <a:t> (OBJECT_ID, </a:t>
            </a:r>
            <a:r>
              <a:rPr lang="en-US" sz="2000" dirty="0" err="1"/>
              <a:t>index_id</a:t>
            </a:r>
            <a:r>
              <a:rPr lang="en-US" sz="2000" dirty="0"/>
              <a:t>, </a:t>
            </a:r>
            <a:r>
              <a:rPr lang="en-US" sz="2000" dirty="0" err="1"/>
              <a:t>row_count</a:t>
            </a:r>
            <a:r>
              <a:rPr lang="en-US" sz="2000" dirty="0"/>
              <a:t>, </a:t>
            </a:r>
            <a:r>
              <a:rPr lang="en-US" sz="2000" dirty="0" err="1"/>
              <a:t>partition_count</a:t>
            </a:r>
            <a:r>
              <a:rPr lang="en-US" sz="2000" dirty="0"/>
              <a:t>)</a:t>
            </a:r>
          </a:p>
          <a:p>
            <a:r>
              <a:rPr lang="en-US" sz="2000" dirty="0"/>
              <a:t>AS</a:t>
            </a:r>
          </a:p>
          <a:p>
            <a:r>
              <a:rPr lang="en-US" sz="2000" dirty="0"/>
              <a:t>(</a:t>
            </a:r>
          </a:p>
          <a:p>
            <a:r>
              <a:rPr lang="en-US" sz="2000" dirty="0"/>
              <a:t>    SELECT [OBJECT_ID]</a:t>
            </a:r>
          </a:p>
          <a:p>
            <a:r>
              <a:rPr lang="en-US" sz="2000" dirty="0"/>
              <a:t>        , </a:t>
            </a:r>
            <a:r>
              <a:rPr lang="en-US" sz="2000" dirty="0" err="1"/>
              <a:t>index_id</a:t>
            </a:r>
            <a:endParaRPr lang="en-US" sz="2000" dirty="0"/>
          </a:p>
          <a:p>
            <a:r>
              <a:rPr lang="en-US" sz="2000" dirty="0"/>
              <a:t>        , SUM([ROWS]) AS '</a:t>
            </a:r>
            <a:r>
              <a:rPr lang="en-US" sz="2000" dirty="0" err="1"/>
              <a:t>row_count</a:t>
            </a:r>
            <a:r>
              <a:rPr lang="en-US" sz="2000" dirty="0"/>
              <a:t>'</a:t>
            </a:r>
          </a:p>
          <a:p>
            <a:r>
              <a:rPr lang="en-US" sz="2000" dirty="0"/>
              <a:t>        , COUNT(</a:t>
            </a:r>
            <a:r>
              <a:rPr lang="en-US" sz="2000" dirty="0" err="1"/>
              <a:t>partition_id</a:t>
            </a:r>
            <a:r>
              <a:rPr lang="en-US" sz="2000" dirty="0"/>
              <a:t>) AS '</a:t>
            </a:r>
            <a:r>
              <a:rPr lang="en-US" sz="2000" dirty="0" err="1"/>
              <a:t>partition_count</a:t>
            </a:r>
            <a:r>
              <a:rPr lang="en-US" sz="2000" dirty="0"/>
              <a:t>'</a:t>
            </a:r>
          </a:p>
          <a:p>
            <a:r>
              <a:rPr lang="en-US" sz="2000" dirty="0"/>
              <a:t>    FROM </a:t>
            </a:r>
            <a:r>
              <a:rPr lang="en-US" sz="2000" dirty="0" err="1"/>
              <a:t>sys.partitions</a:t>
            </a:r>
            <a:endParaRPr lang="en-US" sz="2000" dirty="0"/>
          </a:p>
          <a:p>
            <a:r>
              <a:rPr lang="en-US" sz="2000" dirty="0"/>
              <a:t>    GROUP BY [OBJECT_ID]</a:t>
            </a:r>
          </a:p>
          <a:p>
            <a:r>
              <a:rPr lang="en-US" sz="2000" dirty="0"/>
              <a:t>        , </a:t>
            </a:r>
            <a:r>
              <a:rPr lang="en-US" sz="2000" dirty="0" err="1"/>
              <a:t>index_id</a:t>
            </a:r>
            <a:endParaRPr lang="en-US" sz="2000" dirty="0"/>
          </a:p>
          <a:p>
            <a:r>
              <a:rPr lang="en-US" sz="2000" dirty="0"/>
              <a:t>)</a:t>
            </a:r>
          </a:p>
          <a:p>
            <a:r>
              <a:rPr lang="en-US" sz="2000" dirty="0"/>
              <a:t> </a:t>
            </a:r>
          </a:p>
          <a:p>
            <a:r>
              <a:rPr lang="en-US" sz="2000" dirty="0"/>
              <a:t>SELECT OBJECT_NAME(i.[OBJECT_ID]) AS </a:t>
            </a:r>
            <a:r>
              <a:rPr lang="en-US" sz="2000" dirty="0" err="1"/>
              <a:t>objectName</a:t>
            </a:r>
            <a:endParaRPr lang="en-US" sz="2000" dirty="0"/>
          </a:p>
          <a:p>
            <a:r>
              <a:rPr lang="en-US" sz="2000" dirty="0"/>
              <a:t>        , i.name</a:t>
            </a:r>
          </a:p>
          <a:p>
            <a:r>
              <a:rPr lang="en-US" sz="2000" dirty="0"/>
              <a:t>        , CASE</a:t>
            </a:r>
          </a:p>
          <a:p>
            <a:r>
              <a:rPr lang="en-US" sz="2000" dirty="0"/>
              <a:t>            WHEN </a:t>
            </a:r>
            <a:r>
              <a:rPr lang="en-US" sz="2000" dirty="0" err="1"/>
              <a:t>i.is_unique</a:t>
            </a:r>
            <a:r>
              <a:rPr lang="en-US" sz="2000" dirty="0"/>
              <a:t> = 1</a:t>
            </a:r>
          </a:p>
          <a:p>
            <a:r>
              <a:rPr lang="en-US" sz="2000" dirty="0"/>
              <a:t>                THEN 'UNIQUE '</a:t>
            </a:r>
          </a:p>
          <a:p>
            <a:r>
              <a:rPr lang="en-US" sz="2000" dirty="0"/>
              <a:t>            ELSE ''</a:t>
            </a:r>
          </a:p>
          <a:p>
            <a:r>
              <a:rPr lang="en-US" sz="2000" dirty="0"/>
              <a:t>          END + </a:t>
            </a:r>
            <a:r>
              <a:rPr lang="en-US" sz="2000" dirty="0" err="1"/>
              <a:t>i.type_desc</a:t>
            </a:r>
            <a:r>
              <a:rPr lang="en-US" sz="2000" dirty="0"/>
              <a:t> AS '</a:t>
            </a:r>
            <a:r>
              <a:rPr lang="en-US" sz="2000" dirty="0" err="1"/>
              <a:t>indexType</a:t>
            </a:r>
            <a:r>
              <a:rPr lang="en-US" sz="2000" dirty="0"/>
              <a:t>'</a:t>
            </a:r>
          </a:p>
          <a:p>
            <a:r>
              <a:rPr lang="en-US" sz="2000" dirty="0"/>
              <a:t>        , </a:t>
            </a:r>
            <a:r>
              <a:rPr lang="en-US" sz="2000" dirty="0" err="1"/>
              <a:t>ddius.user_seeks</a:t>
            </a:r>
            <a:endParaRPr lang="en-US" sz="2000" dirty="0"/>
          </a:p>
          <a:p>
            <a:r>
              <a:rPr lang="en-US" sz="2000" dirty="0"/>
              <a:t>        , </a:t>
            </a:r>
            <a:r>
              <a:rPr lang="en-US" sz="2000" dirty="0" err="1"/>
              <a:t>ddius.user_scans</a:t>
            </a:r>
            <a:endParaRPr lang="en-US" sz="2000" dirty="0"/>
          </a:p>
          <a:p>
            <a:r>
              <a:rPr lang="en-US" sz="2000" dirty="0"/>
              <a:t>        , </a:t>
            </a:r>
            <a:r>
              <a:rPr lang="en-US" sz="2000" dirty="0" err="1"/>
              <a:t>ddius.user_lookups</a:t>
            </a:r>
            <a:endParaRPr lang="en-US" sz="2000" dirty="0"/>
          </a:p>
          <a:p>
            <a:r>
              <a:rPr lang="en-US" sz="2000" dirty="0"/>
              <a:t>        , </a:t>
            </a:r>
            <a:r>
              <a:rPr lang="en-US" sz="2000" dirty="0" err="1"/>
              <a:t>ddius.user_updates</a:t>
            </a:r>
            <a:endParaRPr lang="en-US" sz="2000" dirty="0"/>
          </a:p>
          <a:p>
            <a:r>
              <a:rPr lang="en-US" sz="2000" dirty="0"/>
              <a:t>        , </a:t>
            </a:r>
            <a:r>
              <a:rPr lang="en-US" sz="2000" dirty="0" err="1"/>
              <a:t>cte.row_count</a:t>
            </a:r>
            <a:endParaRPr lang="en-US" sz="2000" dirty="0"/>
          </a:p>
          <a:p>
            <a:r>
              <a:rPr lang="en-US" sz="2000" dirty="0"/>
              <a:t>        , CASE WHEN </a:t>
            </a:r>
            <a:r>
              <a:rPr lang="en-US" sz="2000" dirty="0" err="1"/>
              <a:t>partition_count</a:t>
            </a:r>
            <a:r>
              <a:rPr lang="en-US" sz="2000" dirty="0"/>
              <a:t> &gt; 1 THEN 'yes'</a:t>
            </a:r>
          </a:p>
          <a:p>
            <a:r>
              <a:rPr lang="en-US" sz="2000" dirty="0"/>
              <a:t>            ELSE 'no' END AS 'partitioned?'</a:t>
            </a:r>
          </a:p>
          <a:p>
            <a:r>
              <a:rPr lang="en-US" sz="2000" dirty="0"/>
              <a:t>        , CASE</a:t>
            </a:r>
          </a:p>
          <a:p>
            <a:r>
              <a:rPr lang="en-US" sz="2000" dirty="0"/>
              <a:t>            WHEN </a:t>
            </a:r>
            <a:r>
              <a:rPr lang="en-US" sz="2000" dirty="0" err="1"/>
              <a:t>i.type</a:t>
            </a:r>
            <a:r>
              <a:rPr lang="en-US" sz="2000" dirty="0"/>
              <a:t> = 2 And </a:t>
            </a:r>
            <a:r>
              <a:rPr lang="en-US" sz="2000" dirty="0" err="1"/>
              <a:t>i.is_unique</a:t>
            </a:r>
            <a:r>
              <a:rPr lang="en-US" sz="2000" dirty="0"/>
              <a:t> = 0</a:t>
            </a:r>
          </a:p>
          <a:p>
            <a:r>
              <a:rPr lang="en-US" sz="2000" dirty="0"/>
              <a:t>                THEN 'Drop Index ' + i.name</a:t>
            </a:r>
          </a:p>
          <a:p>
            <a:r>
              <a:rPr lang="en-US" sz="2000" dirty="0"/>
              <a:t>                    + ' On ' + @</a:t>
            </a:r>
            <a:r>
              <a:rPr lang="en-US" sz="2000" dirty="0" err="1"/>
              <a:t>dbName</a:t>
            </a:r>
            <a:endParaRPr lang="en-US" sz="2000" dirty="0"/>
          </a:p>
          <a:p>
            <a:r>
              <a:rPr lang="en-US" sz="2000" dirty="0"/>
              <a:t>                    + '.</a:t>
            </a:r>
            <a:r>
              <a:rPr lang="en-US" sz="2000" dirty="0" err="1"/>
              <a:t>dbo</a:t>
            </a:r>
            <a:r>
              <a:rPr lang="en-US" sz="2000" dirty="0"/>
              <a:t>.' + OBJECT_NAME(</a:t>
            </a:r>
            <a:r>
              <a:rPr lang="en-US" sz="2000" dirty="0" err="1"/>
              <a:t>ddius</a:t>
            </a:r>
            <a:r>
              <a:rPr lang="en-US" sz="2000" dirty="0"/>
              <a:t>.[OBJECT_ID]) + ';'</a:t>
            </a:r>
          </a:p>
          <a:p>
            <a:r>
              <a:rPr lang="en-US" sz="2000" dirty="0"/>
              <a:t>            WHEN </a:t>
            </a:r>
            <a:r>
              <a:rPr lang="en-US" sz="2000" dirty="0" err="1"/>
              <a:t>i.type</a:t>
            </a:r>
            <a:r>
              <a:rPr lang="en-US" sz="2000" dirty="0"/>
              <a:t> = 2 And </a:t>
            </a:r>
            <a:r>
              <a:rPr lang="en-US" sz="2000" dirty="0" err="1"/>
              <a:t>i.is_unique</a:t>
            </a:r>
            <a:r>
              <a:rPr lang="en-US" sz="2000" dirty="0"/>
              <a:t> = 1</a:t>
            </a:r>
          </a:p>
          <a:p>
            <a:r>
              <a:rPr lang="en-US" sz="2000" dirty="0"/>
              <a:t>                THEN 'Alter Table ' + @</a:t>
            </a:r>
            <a:r>
              <a:rPr lang="en-US" sz="2000" dirty="0" err="1"/>
              <a:t>dbName</a:t>
            </a:r>
            <a:endParaRPr lang="en-US" sz="2000" dirty="0"/>
          </a:p>
          <a:p>
            <a:r>
              <a:rPr lang="en-US" sz="2000" dirty="0"/>
              <a:t>                    + '.</a:t>
            </a:r>
            <a:r>
              <a:rPr lang="en-US" sz="2000" dirty="0" err="1"/>
              <a:t>dbo</a:t>
            </a:r>
            <a:r>
              <a:rPr lang="en-US" sz="2000" dirty="0"/>
              <a:t>.' + OBJECT_NAME(</a:t>
            </a:r>
            <a:r>
              <a:rPr lang="en-US" sz="2000" dirty="0" err="1"/>
              <a:t>ddius</a:t>
            </a:r>
            <a:r>
              <a:rPr lang="en-US" sz="2000" dirty="0"/>
              <a:t>.[OBJECT_ID])</a:t>
            </a:r>
          </a:p>
          <a:p>
            <a:r>
              <a:rPr lang="en-US" sz="2000" dirty="0"/>
              <a:t>                    + ' Drop Constraint ' + i.name + ';'</a:t>
            </a:r>
          </a:p>
          <a:p>
            <a:r>
              <a:rPr lang="en-US" sz="2000" dirty="0"/>
              <a:t>            ELSE ''</a:t>
            </a:r>
          </a:p>
          <a:p>
            <a:r>
              <a:rPr lang="en-US" sz="2000" dirty="0"/>
              <a:t>          END AS '</a:t>
            </a:r>
            <a:r>
              <a:rPr lang="en-US" sz="2000" dirty="0" err="1"/>
              <a:t>SQL_DropStatement</a:t>
            </a:r>
            <a:r>
              <a:rPr lang="en-US" sz="2000" dirty="0"/>
              <a:t>'</a:t>
            </a:r>
          </a:p>
          <a:p>
            <a:r>
              <a:rPr lang="en-US" sz="2000" dirty="0"/>
              <a:t>FROM </a:t>
            </a:r>
            <a:r>
              <a:rPr lang="en-US" sz="2000" dirty="0" err="1"/>
              <a:t>sys.indexes</a:t>
            </a:r>
            <a:r>
              <a:rPr lang="en-US" sz="2000" dirty="0"/>
              <a:t> AS i</a:t>
            </a:r>
          </a:p>
          <a:p>
            <a:r>
              <a:rPr lang="en-US" sz="2000" dirty="0"/>
              <a:t>INNER Join </a:t>
            </a:r>
            <a:r>
              <a:rPr lang="en-US" sz="2000" dirty="0" err="1"/>
              <a:t>sys.dm_db_index_usage_stats</a:t>
            </a:r>
            <a:r>
              <a:rPr lang="en-US" sz="2000" dirty="0"/>
              <a:t> </a:t>
            </a:r>
            <a:r>
              <a:rPr lang="en-US" sz="2000" dirty="0" err="1"/>
              <a:t>ddius</a:t>
            </a:r>
            <a:endParaRPr lang="en-US" sz="2000" dirty="0"/>
          </a:p>
          <a:p>
            <a:r>
              <a:rPr lang="en-US" sz="2000" dirty="0"/>
              <a:t>    ON </a:t>
            </a:r>
            <a:r>
              <a:rPr lang="en-US" sz="2000" dirty="0" err="1"/>
              <a:t>i.OBJECT_ID</a:t>
            </a:r>
            <a:r>
              <a:rPr lang="en-US" sz="2000" dirty="0"/>
              <a:t> = </a:t>
            </a:r>
            <a:r>
              <a:rPr lang="en-US" sz="2000" dirty="0" err="1"/>
              <a:t>ddius.OBJECT_ID</a:t>
            </a:r>
            <a:endParaRPr lang="en-US" sz="2000" dirty="0"/>
          </a:p>
          <a:p>
            <a:r>
              <a:rPr lang="en-US" sz="2000" dirty="0"/>
              <a:t>        And </a:t>
            </a:r>
            <a:r>
              <a:rPr lang="en-US" sz="2000" dirty="0" err="1"/>
              <a:t>i.index_id</a:t>
            </a:r>
            <a:r>
              <a:rPr lang="en-US" sz="2000" dirty="0"/>
              <a:t> = </a:t>
            </a:r>
            <a:r>
              <a:rPr lang="en-US" sz="2000" dirty="0" err="1"/>
              <a:t>ddius.index_id</a:t>
            </a:r>
            <a:endParaRPr lang="en-US" sz="2000" dirty="0"/>
          </a:p>
          <a:p>
            <a:r>
              <a:rPr lang="fr-FR" sz="2000" dirty="0"/>
              <a:t>INNER </a:t>
            </a:r>
            <a:r>
              <a:rPr lang="fr-FR" sz="2000" dirty="0" err="1"/>
              <a:t>Join</a:t>
            </a:r>
            <a:r>
              <a:rPr lang="fr-FR" sz="2000" dirty="0"/>
              <a:t> </a:t>
            </a:r>
            <a:r>
              <a:rPr lang="fr-FR" sz="2000" dirty="0" err="1"/>
              <a:t>partitionCTE</a:t>
            </a:r>
            <a:r>
              <a:rPr lang="fr-FR" sz="2000" dirty="0"/>
              <a:t> AS </a:t>
            </a:r>
            <a:r>
              <a:rPr lang="fr-FR" sz="2000" dirty="0" err="1"/>
              <a:t>cte</a:t>
            </a:r>
            <a:endParaRPr lang="fr-FR" sz="2000" dirty="0"/>
          </a:p>
          <a:p>
            <a:r>
              <a:rPr lang="en-US" sz="2000" dirty="0"/>
              <a:t>    ON </a:t>
            </a:r>
            <a:r>
              <a:rPr lang="en-US" sz="2000" dirty="0" err="1"/>
              <a:t>i.OBJECT_ID</a:t>
            </a:r>
            <a:r>
              <a:rPr lang="en-US" sz="2000" dirty="0"/>
              <a:t> = </a:t>
            </a:r>
            <a:r>
              <a:rPr lang="en-US" sz="2000" dirty="0" err="1"/>
              <a:t>cte.OBJECT_ID</a:t>
            </a:r>
            <a:endParaRPr lang="en-US" sz="2000" dirty="0"/>
          </a:p>
          <a:p>
            <a:r>
              <a:rPr lang="en-US" sz="2000" dirty="0"/>
              <a:t>        And </a:t>
            </a:r>
            <a:r>
              <a:rPr lang="en-US" sz="2000" dirty="0" err="1"/>
              <a:t>i.index_id</a:t>
            </a:r>
            <a:r>
              <a:rPr lang="en-US" sz="2000" dirty="0"/>
              <a:t> = </a:t>
            </a:r>
            <a:r>
              <a:rPr lang="en-US" sz="2000" dirty="0" err="1"/>
              <a:t>cte.index_id</a:t>
            </a:r>
            <a:endParaRPr lang="en-US" sz="2000" dirty="0"/>
          </a:p>
          <a:p>
            <a:r>
              <a:rPr lang="en-US" sz="2000" dirty="0"/>
              <a:t>WHERE </a:t>
            </a:r>
            <a:r>
              <a:rPr lang="en-US" sz="2000" dirty="0" err="1"/>
              <a:t>ddius.database_id</a:t>
            </a:r>
            <a:r>
              <a:rPr lang="en-US" sz="2000" dirty="0"/>
              <a:t> = @</a:t>
            </a:r>
            <a:r>
              <a:rPr lang="en-US" sz="2000" dirty="0" err="1"/>
              <a:t>dbid</a:t>
            </a:r>
            <a:endParaRPr lang="en-US" sz="2000" dirty="0"/>
          </a:p>
          <a:p>
            <a:r>
              <a:rPr lang="en-US" sz="2000" dirty="0"/>
              <a:t>ORDER BY 1,</a:t>
            </a:r>
          </a:p>
          <a:p>
            <a:r>
              <a:rPr lang="en-US" sz="2000" dirty="0"/>
              <a:t>    (</a:t>
            </a:r>
            <a:r>
              <a:rPr lang="en-US" sz="2000" dirty="0" err="1"/>
              <a:t>ddius.user_seeks</a:t>
            </a:r>
            <a:r>
              <a:rPr lang="en-US" sz="2000" dirty="0"/>
              <a:t> + </a:t>
            </a:r>
            <a:r>
              <a:rPr lang="en-US" sz="2000" dirty="0" err="1"/>
              <a:t>ddius.user_scans</a:t>
            </a:r>
            <a:r>
              <a:rPr lang="en-US" sz="2000" dirty="0"/>
              <a:t> + </a:t>
            </a:r>
            <a:r>
              <a:rPr lang="en-US" sz="2000" dirty="0" err="1"/>
              <a:t>ddius.user_lookups</a:t>
            </a:r>
            <a:r>
              <a:rPr lang="en-US" sz="2000" dirty="0"/>
              <a:t>) ASC</a:t>
            </a:r>
          </a:p>
          <a:p>
            <a:r>
              <a:rPr lang="en-US" sz="2000" dirty="0"/>
              <a:t>    , </a:t>
            </a:r>
            <a:r>
              <a:rPr lang="en-US" sz="2000" dirty="0" err="1"/>
              <a:t>user_updates</a:t>
            </a:r>
            <a:r>
              <a:rPr lang="en-US" sz="2000" dirty="0"/>
              <a:t> DESC;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20594729">
            <a:off x="4147084" y="4814308"/>
            <a:ext cx="43241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Don’t worry, you can download this from my blog, or from brentozar.com (where I stole it from).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307461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Denny Cherry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191064"/>
          </a:xfrm>
        </p:spPr>
        <p:txBody>
          <a:bodyPr>
            <a:normAutofit fontScale="92500" lnSpcReduction="20000"/>
          </a:bodyPr>
          <a:lstStyle/>
          <a:p>
            <a:r>
              <a:rPr lang="en-US" smtClean="0"/>
              <a:t>mrdenny@mrdenny.com</a:t>
            </a:r>
            <a:endParaRPr lang="en-US" dirty="0" smtClean="0"/>
          </a:p>
          <a:p>
            <a:r>
              <a:rPr lang="en-US" dirty="0" smtClean="0"/>
              <a:t>http://itke.techtarget.com/sql-server/</a:t>
            </a:r>
          </a:p>
          <a:p>
            <a:r>
              <a:rPr lang="en-US" dirty="0" smtClean="0"/>
              <a:t>http://www.twitter.com/mrdenny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4886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Please rate my presentation at http://speakerrate.com/mrdenny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the different kinds of indexes</a:t>
            </a:r>
          </a:p>
          <a:p>
            <a:r>
              <a:rPr lang="en-US" dirty="0" smtClean="0"/>
              <a:t>Common Misconceptions about indexes</a:t>
            </a:r>
          </a:p>
          <a:p>
            <a:r>
              <a:rPr lang="en-US" dirty="0" smtClean="0"/>
              <a:t>Downsides to indexes</a:t>
            </a:r>
          </a:p>
          <a:p>
            <a:r>
              <a:rPr lang="en-US" dirty="0" smtClean="0"/>
              <a:t>Introduce advanced index tuning techniques</a:t>
            </a:r>
          </a:p>
          <a:p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Introduce the different kinds of indexes</a:t>
            </a:r>
          </a:p>
          <a:p>
            <a:r>
              <a:rPr lang="en-US" dirty="0" smtClean="0"/>
              <a:t>Common Misconceptions about indexes</a:t>
            </a:r>
          </a:p>
          <a:p>
            <a:r>
              <a:rPr lang="en-US" dirty="0" smtClean="0"/>
              <a:t>Downsides to indexes</a:t>
            </a:r>
          </a:p>
          <a:p>
            <a:r>
              <a:rPr lang="en-US" dirty="0" smtClean="0"/>
              <a:t>Introduce advanced index tuning techniques</a:t>
            </a:r>
          </a:p>
          <a:p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Kinds of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Four Kinds of Indexes</a:t>
            </a:r>
          </a:p>
          <a:p>
            <a:pPr lvl="1"/>
            <a:r>
              <a:rPr lang="en-US" dirty="0" smtClean="0"/>
              <a:t>Clustered</a:t>
            </a:r>
          </a:p>
          <a:p>
            <a:pPr lvl="1"/>
            <a:r>
              <a:rPr lang="en-US" dirty="0" smtClean="0"/>
              <a:t>Non-clustered</a:t>
            </a:r>
          </a:p>
          <a:p>
            <a:pPr lvl="1"/>
            <a:r>
              <a:rPr lang="en-US" dirty="0" smtClean="0"/>
              <a:t>Full Text</a:t>
            </a:r>
          </a:p>
          <a:p>
            <a:pPr lvl="1"/>
            <a:r>
              <a:rPr lang="en-US" dirty="0" smtClean="0"/>
              <a:t>XML</a:t>
            </a:r>
          </a:p>
          <a:p>
            <a:r>
              <a:rPr lang="en-US" dirty="0" smtClean="0"/>
              <a:t>There’s new stuff coming in SQL Server “Denali”</a:t>
            </a:r>
          </a:p>
          <a:p>
            <a:pPr lvl="1"/>
            <a:r>
              <a:rPr lang="en-US" dirty="0" smtClean="0"/>
              <a:t>Columnar Data Store </a:t>
            </a:r>
            <a:r>
              <a:rPr lang="en-US" smtClean="0"/>
              <a:t>(Apollo)</a:t>
            </a:r>
            <a:endParaRPr lang="en-US" dirty="0" smtClean="0"/>
          </a:p>
          <a:p>
            <a:pPr lvl="1"/>
            <a:r>
              <a:rPr lang="en-US" dirty="0"/>
              <a:t>Statistical Semantic Search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Clustered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Clustered Index per table</a:t>
            </a:r>
          </a:p>
          <a:p>
            <a:r>
              <a:rPr lang="en-US" dirty="0" smtClean="0"/>
              <a:t>Contain Full Copy of row data within in the index</a:t>
            </a:r>
          </a:p>
          <a:p>
            <a:r>
              <a:rPr lang="en-US" dirty="0" smtClean="0"/>
              <a:t>Up to 16 indexed columns can be part of the index</a:t>
            </a:r>
          </a:p>
          <a:p>
            <a:pPr lvl="1"/>
            <a:r>
              <a:rPr lang="en-US" dirty="0" smtClean="0"/>
              <a:t>(15 if the table contains any XML indexes)</a:t>
            </a:r>
          </a:p>
          <a:p>
            <a:r>
              <a:rPr lang="en-US" dirty="0" smtClean="0"/>
              <a:t>Primary Key will by default be the Clustered Index</a:t>
            </a:r>
          </a:p>
          <a:p>
            <a:r>
              <a:rPr lang="en-US" dirty="0" smtClean="0"/>
              <a:t>Must be created on the same </a:t>
            </a:r>
            <a:r>
              <a:rPr lang="en-US" dirty="0" err="1" smtClean="0"/>
              <a:t>filegroup</a:t>
            </a:r>
            <a:r>
              <a:rPr lang="en-US" dirty="0" smtClean="0"/>
              <a:t> as the table</a:t>
            </a:r>
          </a:p>
          <a:p>
            <a:r>
              <a:rPr lang="en-US" dirty="0" smtClean="0"/>
              <a:t>Clustered Indexes should be as narrow as possible</a:t>
            </a:r>
          </a:p>
          <a:p>
            <a:r>
              <a:rPr lang="en-US" dirty="0" smtClean="0"/>
              <a:t>While not required, they are highly recommended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Non-clustered 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Up to 999 per table Starting with SQL Server 2008</a:t>
            </a:r>
          </a:p>
          <a:p>
            <a:pPr lvl="1"/>
            <a:r>
              <a:rPr lang="en-US" dirty="0" smtClean="0"/>
              <a:t>255 in SQL Server 2005 and below</a:t>
            </a:r>
          </a:p>
          <a:p>
            <a:r>
              <a:rPr lang="en-US" dirty="0" smtClean="0"/>
              <a:t>Up to 16 indexed columns in the index</a:t>
            </a:r>
          </a:p>
          <a:p>
            <a:r>
              <a:rPr lang="en-US" dirty="0" smtClean="0"/>
              <a:t>Non-indexed columns can be included via INCLUDE statement</a:t>
            </a:r>
          </a:p>
          <a:p>
            <a:r>
              <a:rPr lang="en-US" dirty="0" smtClean="0"/>
              <a:t>Non-Clustered indexes always contain the clustered index columns (when table has a clustered index)</a:t>
            </a:r>
          </a:p>
          <a:p>
            <a:r>
              <a:rPr lang="en-US" dirty="0" smtClean="0"/>
              <a:t>When table is a heap, the Row ID is stored in every non-clustered index.</a:t>
            </a:r>
          </a:p>
          <a:p>
            <a:r>
              <a:rPr lang="en-US" dirty="0" smtClean="0"/>
              <a:t>Can be created on any </a:t>
            </a:r>
            <a:r>
              <a:rPr lang="en-US" dirty="0" err="1" smtClean="0"/>
              <a:t>filegroup</a:t>
            </a:r>
            <a:r>
              <a:rPr lang="en-US" dirty="0" smtClean="0"/>
              <a:t> within the database</a:t>
            </a:r>
          </a:p>
          <a:p>
            <a:r>
              <a:rPr lang="en-US" dirty="0" smtClean="0"/>
              <a:t>Can be filtered indexes to include fewer rows in the index.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Differences between unique and non-unique clustered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Non-Unique clustered indexes have an extra column called the </a:t>
            </a:r>
            <a:r>
              <a:rPr lang="en-US" dirty="0" err="1" smtClean="0"/>
              <a:t>uniqueifier</a:t>
            </a:r>
            <a:r>
              <a:rPr lang="en-US" dirty="0" smtClean="0"/>
              <a:t> which ensures that values within the index are unique. </a:t>
            </a:r>
          </a:p>
          <a:p>
            <a:r>
              <a:rPr lang="en-US" dirty="0" err="1" smtClean="0"/>
              <a:t>Uniqueifier</a:t>
            </a:r>
            <a:r>
              <a:rPr lang="en-US" dirty="0" smtClean="0"/>
              <a:t> is only used for rows which are not unique.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3379389"/>
              </p:ext>
            </p:extLst>
          </p:nvPr>
        </p:nvGraphicFramePr>
        <p:xfrm>
          <a:off x="3352800" y="3733800"/>
          <a:ext cx="2133600" cy="28955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66800"/>
                <a:gridCol w="1066800"/>
              </a:tblGrid>
              <a:tr h="263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EmpId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Uniqufier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3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3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3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3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3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3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3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3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3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3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0830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Text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Not accessed via normal SELECT statements</a:t>
            </a:r>
          </a:p>
          <a:p>
            <a:r>
              <a:rPr lang="en-US" dirty="0" smtClean="0"/>
              <a:t>Require use of a predicate:</a:t>
            </a:r>
          </a:p>
          <a:p>
            <a:pPr lvl="1"/>
            <a:r>
              <a:rPr lang="en-US" dirty="0" smtClean="0"/>
              <a:t>CONTAINS</a:t>
            </a:r>
          </a:p>
          <a:p>
            <a:pPr lvl="1"/>
            <a:r>
              <a:rPr lang="en-US" dirty="0" smtClean="0"/>
              <a:t>CONTAINSTABLE</a:t>
            </a:r>
          </a:p>
          <a:p>
            <a:pPr lvl="1"/>
            <a:r>
              <a:rPr lang="en-US" dirty="0" smtClean="0"/>
              <a:t>FREETEXT</a:t>
            </a:r>
          </a:p>
          <a:p>
            <a:pPr lvl="1"/>
            <a:r>
              <a:rPr lang="en-US" dirty="0" smtClean="0"/>
              <a:t>FREETEXTTABLE</a:t>
            </a:r>
          </a:p>
          <a:p>
            <a:r>
              <a:rPr lang="en-US" dirty="0" smtClean="0"/>
              <a:t>Can be used to search binary values (doc, </a:t>
            </a:r>
            <a:r>
              <a:rPr lang="en-US" dirty="0" err="1" smtClean="0"/>
              <a:t>docx</a:t>
            </a:r>
            <a:r>
              <a:rPr lang="en-US" dirty="0" smtClean="0"/>
              <a:t>, </a:t>
            </a:r>
            <a:r>
              <a:rPr lang="en-US" dirty="0" err="1" smtClean="0"/>
              <a:t>xls</a:t>
            </a:r>
            <a:r>
              <a:rPr lang="en-US" dirty="0" smtClean="0"/>
              <a:t>, </a:t>
            </a:r>
            <a:r>
              <a:rPr lang="en-US" dirty="0" err="1" smtClean="0"/>
              <a:t>pdf</a:t>
            </a:r>
            <a:r>
              <a:rPr lang="en-US" dirty="0" smtClean="0"/>
              <a:t>) stored within the database.</a:t>
            </a:r>
          </a:p>
          <a:p>
            <a:r>
              <a:rPr lang="en-US" dirty="0" smtClean="0"/>
              <a:t>Natural Language Search</a:t>
            </a:r>
          </a:p>
          <a:p>
            <a:r>
              <a:rPr lang="en-US" dirty="0" smtClean="0"/>
              <a:t>Can index XML documents, but only indexes the values, </a:t>
            </a:r>
            <a:r>
              <a:rPr lang="en-US" smtClean="0"/>
              <a:t>not the tags.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2009-01-18T12:10:19Z</outs:dateTime>
      <outs:isPinned>true</outs:isPinned>
    </outs:relatedDate>
    <outs:relatedDate>
      <outs:type>2</outs:type>
      <outs:displayName>Created</outs:displayName>
      <outs:dateTime>2006-08-16T00:00:00Z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Denny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Denny Cherry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DF47C54C-A772-40D3-9380-2220CA727DD3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104</TotalTime>
  <Words>1325</Words>
  <Application>Microsoft Office PowerPoint</Application>
  <PresentationFormat>On-screen Show (4:3)</PresentationFormat>
  <Paragraphs>234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Flow</vt:lpstr>
      <vt:lpstr>Table Indexing for the  .NET Developer</vt:lpstr>
      <vt:lpstr>About Me</vt:lpstr>
      <vt:lpstr>Today’s Goals</vt:lpstr>
      <vt:lpstr>Today’s Goals</vt:lpstr>
      <vt:lpstr>Different Kinds of Indexes</vt:lpstr>
      <vt:lpstr>Clustered Indexes</vt:lpstr>
      <vt:lpstr>Non-clustered Index</vt:lpstr>
      <vt:lpstr>Differences between unique and non-unique clustered indexes</vt:lpstr>
      <vt:lpstr>Full Text Indexes</vt:lpstr>
      <vt:lpstr>Full Text Indexes (SQL 2005 and below)</vt:lpstr>
      <vt:lpstr>Full Text Indexes (SQL 2008 and up)</vt:lpstr>
      <vt:lpstr>XML Indexes</vt:lpstr>
      <vt:lpstr>Primary XML Index</vt:lpstr>
      <vt:lpstr>Secondary XML Indexes</vt:lpstr>
      <vt:lpstr>Today’s Goals</vt:lpstr>
      <vt:lpstr>Common Misconceptions about indexes</vt:lpstr>
      <vt:lpstr>Today’s Goals</vt:lpstr>
      <vt:lpstr>Downsides to indexes</vt:lpstr>
      <vt:lpstr>Today’s Goals</vt:lpstr>
      <vt:lpstr>Advanced Index Tuning Techniques</vt:lpstr>
      <vt:lpstr>Using the Advanced Index Tuning Techniques</vt:lpstr>
      <vt:lpstr>Physical Index B-Tree Layout</vt:lpstr>
      <vt:lpstr>How large are my indexes?</vt:lpstr>
      <vt:lpstr>What Indexes are being used?</vt:lpstr>
      <vt:lpstr>Q &amp; A</vt:lpstr>
      <vt:lpstr>Denny Cherry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Server Indexing for the Client Developer</dc:title>
  <dc:creator>Denny</dc:creator>
  <cp:lastModifiedBy>dcherry</cp:lastModifiedBy>
  <cp:revision>43</cp:revision>
  <dcterms:created xsi:type="dcterms:W3CDTF">2006-08-16T00:00:00Z</dcterms:created>
  <dcterms:modified xsi:type="dcterms:W3CDTF">2011-04-02T06:34:57Z</dcterms:modified>
</cp:coreProperties>
</file>